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modernComment_149_8262EA9F.xml" ContentType="application/vnd.ms-powerpoint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omments/modernComment_163_4F780BE1.xml" ContentType="application/vnd.ms-powerpoint.comment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87"/>
  </p:notesMasterIdLst>
  <p:sldIdLst>
    <p:sldId id="296" r:id="rId2"/>
    <p:sldId id="368" r:id="rId3"/>
    <p:sldId id="341" r:id="rId4"/>
    <p:sldId id="405" r:id="rId5"/>
    <p:sldId id="406" r:id="rId6"/>
    <p:sldId id="404" r:id="rId7"/>
    <p:sldId id="312" r:id="rId8"/>
    <p:sldId id="311" r:id="rId9"/>
    <p:sldId id="310" r:id="rId10"/>
    <p:sldId id="309" r:id="rId11"/>
    <p:sldId id="308" r:id="rId12"/>
    <p:sldId id="313" r:id="rId13"/>
    <p:sldId id="342" r:id="rId14"/>
    <p:sldId id="303" r:id="rId15"/>
    <p:sldId id="302" r:id="rId16"/>
    <p:sldId id="299" r:id="rId17"/>
    <p:sldId id="301" r:id="rId18"/>
    <p:sldId id="304" r:id="rId19"/>
    <p:sldId id="306" r:id="rId20"/>
    <p:sldId id="343" r:id="rId21"/>
    <p:sldId id="315" r:id="rId22"/>
    <p:sldId id="316" r:id="rId23"/>
    <p:sldId id="369" r:id="rId24"/>
    <p:sldId id="314" r:id="rId25"/>
    <p:sldId id="317" r:id="rId26"/>
    <p:sldId id="318" r:id="rId27"/>
    <p:sldId id="319" r:id="rId28"/>
    <p:sldId id="320" r:id="rId29"/>
    <p:sldId id="321" r:id="rId30"/>
    <p:sldId id="322" r:id="rId31"/>
    <p:sldId id="324" r:id="rId32"/>
    <p:sldId id="344" r:id="rId33"/>
    <p:sldId id="325" r:id="rId34"/>
    <p:sldId id="328" r:id="rId35"/>
    <p:sldId id="329" r:id="rId36"/>
    <p:sldId id="331" r:id="rId37"/>
    <p:sldId id="326" r:id="rId38"/>
    <p:sldId id="345" r:id="rId39"/>
    <p:sldId id="338" r:id="rId40"/>
    <p:sldId id="385" r:id="rId41"/>
    <p:sldId id="386" r:id="rId42"/>
    <p:sldId id="373" r:id="rId43"/>
    <p:sldId id="370" r:id="rId44"/>
    <p:sldId id="371" r:id="rId45"/>
    <p:sldId id="392" r:id="rId46"/>
    <p:sldId id="393" r:id="rId47"/>
    <p:sldId id="397" r:id="rId48"/>
    <p:sldId id="399" r:id="rId49"/>
    <p:sldId id="400" r:id="rId50"/>
    <p:sldId id="401" r:id="rId51"/>
    <p:sldId id="374" r:id="rId52"/>
    <p:sldId id="346" r:id="rId53"/>
    <p:sldId id="347" r:id="rId54"/>
    <p:sldId id="348" r:id="rId55"/>
    <p:sldId id="349" r:id="rId56"/>
    <p:sldId id="387" r:id="rId57"/>
    <p:sldId id="407" r:id="rId58"/>
    <p:sldId id="410" r:id="rId59"/>
    <p:sldId id="411" r:id="rId60"/>
    <p:sldId id="355" r:id="rId61"/>
    <p:sldId id="356" r:id="rId62"/>
    <p:sldId id="390" r:id="rId63"/>
    <p:sldId id="389" r:id="rId64"/>
    <p:sldId id="364" r:id="rId65"/>
    <p:sldId id="365" r:id="rId66"/>
    <p:sldId id="388" r:id="rId67"/>
    <p:sldId id="357" r:id="rId68"/>
    <p:sldId id="359" r:id="rId69"/>
    <p:sldId id="367" r:id="rId70"/>
    <p:sldId id="366" r:id="rId71"/>
    <p:sldId id="391" r:id="rId72"/>
    <p:sldId id="362" r:id="rId73"/>
    <p:sldId id="402" r:id="rId74"/>
    <p:sldId id="403" r:id="rId75"/>
    <p:sldId id="340" r:id="rId76"/>
    <p:sldId id="351" r:id="rId77"/>
    <p:sldId id="377" r:id="rId78"/>
    <p:sldId id="408" r:id="rId79"/>
    <p:sldId id="409" r:id="rId80"/>
    <p:sldId id="376" r:id="rId81"/>
    <p:sldId id="378" r:id="rId82"/>
    <p:sldId id="379" r:id="rId83"/>
    <p:sldId id="380" r:id="rId84"/>
    <p:sldId id="382" r:id="rId85"/>
    <p:sldId id="383" r:id="rId8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B0BED2-DCF0-D752-F2C4-F17733FEE147}" name="Brian E McGreal" initials="BM" userId="S::bmcgreal@uw.edu::500ccbb3-e957-4a38-850c-c0c2fd4a68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F00"/>
    <a:srgbClr val="00FF04"/>
    <a:srgbClr val="FF8400"/>
    <a:srgbClr val="0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588" y="-21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149_8262EA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79911D-CE77-43B2-9A1D-EB437E31DC3D}" authorId="{4DB0BED2-DCF0-D752-F2C4-F17733FEE147}" created="2025-10-28T21:05:11.902">
    <pc:sldMkLst xmlns:pc="http://schemas.microsoft.com/office/powerpoint/2013/main/command">
      <pc:docMk/>
      <pc:sldMk cId="2187520671" sldId="329"/>
    </pc:sldMkLst>
    <p188:txBody>
      <a:bodyPr/>
      <a:lstStyle/>
      <a:p>
        <a:r>
          <a:rPr lang="en-US"/>
          <a:t>Not sure if this slide has to be included</a:t>
        </a:r>
      </a:p>
    </p188:txBody>
  </p188:cm>
</p188:cmLst>
</file>

<file path=ppt/comments/modernComment_163_4F780B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EBFF852-FC03-4266-A338-9671112EF5A7}" authorId="{4DB0BED2-DCF0-D752-F2C4-F17733FEE147}" created="2025-10-28T23:08:52.724">
    <pc:sldMkLst xmlns:pc="http://schemas.microsoft.com/office/powerpoint/2013/main/command">
      <pc:docMk/>
      <pc:sldMk cId="1333267425" sldId="355"/>
    </pc:sldMkLst>
    <p188:txBody>
      <a:bodyPr/>
      <a:lstStyle/>
      <a:p>
        <a:r>
          <a:rPr lang="en-US"/>
          <a:t>Needs to be updated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8CCD7DE-C3B7-6F17-99EA-83BB9CF3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CC87EC-3880-11A3-FC32-4D2121F22F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94F5491-41AF-7432-7E0D-BAFCDB400A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032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9AA339F-1AE1-561B-E34F-427B226DF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4BAF43C-752D-D065-3FD8-4EC8798FCE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93F39B4-348C-CBC6-FFCD-E12E02CF58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184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DE5E453-5B30-F8F1-1768-7E157A609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B1CE399-2F8E-FD6D-5721-D9A6A4B07A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59ECFE7-3B0D-63B0-35CC-6C5C0224A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848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5D6A6A5-9BAD-2433-D710-E301F1001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AC714E7-098A-A163-26EE-38EDFA9AF2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9089A84-27EA-7C4D-4A69-610F0D14E7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31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63C994C-5491-AE10-F5E1-D23552AF3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99392B8-6915-2AC7-283B-5869E6C4BB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326FC01-C283-BC7D-B1C9-5922A899BC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426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CF8C6E9-DD6B-B890-A89B-9031CF0D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9933B9A-1FFD-93E2-F713-91E261F20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81883CB-15F8-E510-DC45-38F06FBF58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983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C4A081F-0489-E9D5-2B78-630A33BC3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8FBF649-FF5A-403F-C2C1-BFEB91ECE7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D3A7F0F-9469-D60E-DD5A-90C00A8696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723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EF44126-9054-C47B-5598-521A7B5C8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03E981E-4902-5638-4047-4AABB6BBEB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9AD769-CE8D-F7EE-7F3B-58134DF5FD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0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899BBA1-382F-8CB8-BD0C-603354F3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5F21140-DA2B-C609-9A33-25011FAB57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EFF27C0-A8E8-1CCA-01E0-C6E039EE71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667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2227430-1687-56BC-8D29-DC013DA7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284DBAC-DC30-9BE1-5464-EA2962045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D6C9E82-9B6E-24C1-206A-031F2A423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490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2B9CDBB-E1CD-1F4C-A77D-7715EE7DF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CE54406-180D-4E1D-CC43-FE473AB57E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BC151C-F41C-926A-C930-5A37364BE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F1A75AF-F139-8498-6DFE-6FE5D19ED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D843EF1-A2D2-50FC-F375-08328B0571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95C222B-E222-AC81-0C57-D1F54DB5AF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312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6144E4C-CB20-9570-F494-DB45E6661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D594524-C411-4779-FFDF-886C25ED83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9233A0B-4670-7ABF-8BE9-F4E728943C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192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11F622F-4FEF-0E0A-27B5-9D2C681BD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DF971B8-D5D6-BF8B-27B9-0D49921E09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8E9D0F3-1C84-708A-88C2-715BEAFF2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969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1BB84A3-9DEE-7AEE-AD11-85BE6BC35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A886AF9-A861-E42F-29E6-D4CF0ADDF4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866522E-1508-D568-7451-312454B6D3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088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7FC233E-4D3B-1C0B-10FE-283F969FE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6674148-040F-9FE9-5BA6-D5883A3A6A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20A5B2C-2ED7-8B25-339E-5A18DB72F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235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3287DF2-52E9-8272-FE77-FF6FFEC88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55FA049-6686-5843-B2CA-4C6C99A3DF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344D4DF-A5CE-5D78-E788-D29D40F967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057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A3B8742-C937-D9A5-8B8D-E156269CC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5951750-3012-F9DD-6562-E853CB0EFE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16667E2-4608-A904-FE29-6CA3993A62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89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5EB0527-8601-007E-202D-922BFF846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566D7BD-9080-D044-9384-A99DF47887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A91FC5E-8B55-5FA9-C24C-D58024109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693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C0BA6DA-19BD-783D-8508-B65456E31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3444537-506E-E8B5-C184-E3C63231C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61DA722-26EC-B6AF-541C-C1E16B1C7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7600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1C56159-5097-D46E-3B0D-904C3C58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865057F-CA6B-04F2-9B8B-B60ACD1819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4CD18A4-F9BE-49E4-E962-A9B01ABA6E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779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8465D1-12E8-94EA-290A-961C47BCD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1F10493-E052-DDCD-719A-7A935E5300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6AB4113-EF72-BE86-36AF-088D5E809F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46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76E2080-1789-5574-1F8D-BCF51B95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6DFCF12-80C2-D1D8-5541-3C4C7C95E6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A22C6DD-1D90-1412-0179-0CD5EDA718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182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0695230-A505-3CB7-1455-67AE8895D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DAF8EE9-C34A-EA7C-9D9C-6FE67DE1E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F1A5ECD-DEB9-3B19-20FE-477CFB84D4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0597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5605FD3-7BB1-61FC-D539-A25F6AF42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D1FFFDE-CC5F-98F9-911A-D6CA03F8FF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39F5D43-B6FA-80CD-9320-72D717CB18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8831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552606B-31C7-AB6E-8FFA-6C234E9AF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6B39904-0BE4-77A1-F5BB-9C6505DD68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B873211-5F5E-7B98-46D3-D730D463B2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8654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764DEB9-DB0A-15AE-72FC-BF7D61723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FDF683C-D6F4-253E-7C34-01629DD639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88C5BD2-5C13-5E5B-2665-108664798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2752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D34925A-1344-B903-4822-6DD1C7B8D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FBCF362-B8BF-B84E-7095-611571C5E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C90946D-39F7-EFC6-7506-44E4076699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4345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B5DB378-0FAF-D8AE-AC11-EDF08D37E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0BC6314-1305-C354-02CB-08A66B293C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E298B56-260E-8C16-02A0-40723C6A0C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6607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15B59BD-6A57-A5AD-6949-3AC008F0A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1339DE5-AC60-4E5E-3AAE-489F44A0D8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F75AF54-D896-798D-C35A-D9B35CA9E7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864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B9A3016-7B55-A3B6-36B4-949825BEE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88E1C96-129C-3537-E5F5-9336CE1102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CB41531-833B-2A24-D6B1-6B41AE7899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5489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282F08-D775-C5AF-E2A3-6C510A91F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8AA17AF-144E-E6C7-3EF6-6F64671BE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E82442-40CE-9DCE-CCEB-7663F2A564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3557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BF39697-137E-434C-1BC8-0CEAE7F10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08ADA34-CE02-78FB-A88E-1BB71E454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24A1211-14FE-4D76-1578-BCAAFBF857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743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B3B300F-CF1F-540F-70A8-29212E91C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4DB5BD4-1C8D-137E-854D-08D03DBF77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EF69597-D941-7CDE-83A4-D171B4F25C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871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5FEA87-A560-A3A8-89C7-9B508170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8941A4-6D84-4A13-03EC-7CAB19EB8A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7C525AB-F660-8527-FF35-019FB48063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2376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9E52175-16A4-DE2B-9D53-05398BA82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B4822F3-C5FD-66BE-7192-3316158563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26C14F2-D5F8-21E7-06A9-8069D0A2E1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9148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ACB990E-91BE-01C3-D049-1F3C20CFA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2316521-BAA4-7813-9117-0E2B4FE066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F495403-5E43-BCDA-1E14-903E80998A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3695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5ECF603-8047-A527-18AB-2AF271348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303DC34-E3D6-8681-1663-7A01F1BBF1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3DA8CC08-7347-AE15-3C91-1B77AFCD75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1934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97E240B-9F1A-591B-00CF-5451FCC09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7A754FB-F5EF-BAA3-118F-5A92A9066B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5CB543D-3077-B38E-B1B1-9859513A97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1539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EF3ADA8-E61B-0D19-5C36-DD815AD1A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EA3C9A8-3217-F572-65E0-9377206C75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B821767-1500-8181-EA1A-93BB746395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3173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208EE84-F66C-7019-250A-F73A38967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AD4D4BB-001A-E758-2F99-362DD48058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FA991C7-6CBD-4872-D035-EBB4EBE5D6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1903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07B3B06-E3D7-F330-DCF8-4E042B2CF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96B17F4-4479-C4C3-3000-46DA1C7C07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6D62D3A-13C6-09DF-2C04-D4859ABB30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38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6A1933D-B43B-08C9-E212-EC7B78768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1C41621-C38A-B71A-FEF8-E93D1FFEEF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DFB3374-DA47-5FC4-60AE-2438A4325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1286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C914829-E1AB-5E78-CBA6-4C66EFACB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A0C6809-4F50-4B9E-05AD-0BF25F84E3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BEB6E96-CE88-B7B6-08B2-23407B112E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195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37CC9AB-BFC1-26DF-727B-564275094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DEE8DA0-DB2D-CCFB-E2B1-26A1551589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A52E163-A3E6-1E79-D46B-D09D99EDF2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9826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3A6FA43-BEF2-4942-8A14-2281D419E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E9771AD-4E1E-FCA8-5E2A-1FB98E6703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90F2AE3-996F-C6CE-2085-38BE66896D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2632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426E35F-6C07-EC28-B0FA-938A5010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4F0E9C3-798F-43CF-16CD-7C6B02A6B6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F644694-61D2-D7DC-25D2-9969D0E357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5981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7A17B3B-0131-DB89-F76D-D1D2382CD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035507C-8C98-6D1F-A78D-7F351D08C9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117626B-E107-109F-8C5B-4633ABACA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7053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7D024B0-DC81-3A3B-1F43-1E03C48AC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43FC937-C180-2E41-D711-B8BA0B56B0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0991130-820D-6472-858F-45AB357DD1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6026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7615760-3D87-2C65-DCC4-F0C0897D2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B232281-E8EA-5AD5-3225-03A49EBB9C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D8BB399-F1E7-20EB-0A56-9FD797ECC1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8861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917B5AE-AC9E-9D36-FF68-FCF89EC9C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1A913AA-B6FD-6BAC-07CB-461E1C71EA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0E7DE48-8F83-217E-EF76-F25162CB26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8643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6B8D0C6-20EC-E6D6-2FE7-F47C89978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5C96DBB-85F1-3AB7-B97D-1A50366DDB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6772B67-1621-FB1F-CF12-87DB47AFB5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798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272B348-1A89-0338-F720-D57A51D48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A5D911D-E651-9205-ECB6-769F8A465F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3442649-8752-EB22-4BD5-BD65F539C6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1905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62D31D7-CCF0-B9A4-D55B-80A7D0944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4046DDE-22CB-0785-4320-7E64BF2C4D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B33A593-34A2-E531-E78A-C61B0BF2BC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7786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6BB0EA7-3A64-43F2-4E19-D627C71D8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6D15457B-B8C1-2416-9B19-64AF16B08E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207D586-945D-E046-897A-F080D62DE0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780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3901E86-20DF-19FB-4EBD-746E87A65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E7CBFED-44C1-A120-AE38-AF6EEDEA94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C9833E5-2D86-8C19-171E-D32DAABC5A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9738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899BE08-4F87-F540-7735-E1156AB05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EE92F4F-0E45-9B99-F6B4-776A61E98D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2ABCFE6-5AE1-BDB8-B6CE-DABF519E52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7651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81CA2E9-3DB6-2BA6-5E34-114C900FC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E87B8EB-8FED-04A4-B720-8A57807DC7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FC11C4A-361F-40AB-C1D2-6F788C92EC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2205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CD5D34D-6E7A-CAC1-2C13-78FEA47E3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7C64770-F2AB-AF3A-2635-96681DB7C9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4B37C47-6B49-6CB1-53F3-DBD18D9569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6369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8D4BDC6-8C74-84F5-5990-F712ADCCC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620476E-FB4D-DC9F-C8BA-7988BF11FD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59BABE4-D979-2382-9459-DC0EC5174F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5368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B23587F-09E1-E2E8-0BAF-C00EE3DD7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FCD2765-7EB7-76CC-7840-5336841E90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5863E92-910A-1ED4-ED47-BAAFC0101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7823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EBDE524-2D28-5724-93CC-CC53C728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316BAED-C546-B8EC-6CCB-B98B5370D8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CA7652A-6603-6567-A8AB-3331331B6F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6591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5B47EA9-2F51-4E42-53A1-D9E79D454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63510AB5-8A3A-E127-1D09-FCC005189E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4AF0B0B-1061-F826-C13A-C7843398B4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8865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8D121CA-6D64-C580-CDB4-D5E231342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4C7F2BF-2384-D068-9D30-D3DF48E02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F9B661C-6095-EF84-5DC1-B24A3960FC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7043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81A8A34-441F-B342-383C-77F914B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236942-3027-1070-0C12-EAA14E211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479E6BF-4529-FCA0-9734-01B3372BB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0337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6685D3D-E1E7-5D4B-CAF0-AF7C68F8E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B8791CE-EA7E-65C9-DAC8-7A6F9C31AA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188E232-ADF9-957E-9D45-345D72E4A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148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CEB5DF8-84D1-1503-CE63-9367F173B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6798F68-F35E-1A5A-6EC0-B7A3D06B98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8360A3F-5157-A0A9-251A-E8CF0181D6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6594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23B705E-2123-AFB5-F660-1E1EE7E6B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65C65AC-5AF1-6E96-7F54-43C123D606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7B756E0-8A14-8950-7D52-56C61DB952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1770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2EAC5B5-AD30-6EDA-F4A6-02BB473AE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DACBAA0-CD6B-FB1F-CAD1-C9B5485B12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E2A5412-1795-E8CE-3060-00A90BAC01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4664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AD248D4-93F7-B9B6-BB25-012E9D7F5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C200C8B-D28E-3FA6-DBD8-0CD7D0FA76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BFE0290-6283-59A4-3F50-055292195A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05636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CDAB880-1DD8-6D24-FC78-6225DD07D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1636576-9747-3EE4-075D-77A2DA5631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393562AB-2E8D-ED2A-1C4A-995492E201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2456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2FED314-83EE-6F29-072A-8756C090E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57CE917-32B9-4B53-B755-229E3589F7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EBE36E4-DB09-27A5-DBBC-6E3DE2C630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5278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32787D3-14C8-1045-DDF9-D7F2F5ABB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461D365-F4D1-EE7E-D5A5-5204D0A46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4772939-3FC5-70AB-6950-E120AD92AE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9486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79FA8EA-FA1B-25C8-16BE-F1FF30B54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A011C32-E7A6-FB0A-526E-9E07349FBC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96B6D33-DDE5-E306-9E33-F210D9507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4411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FA9AC0D-CF1B-329F-2326-CDBDFAAE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B7022CF-37EB-E22C-1D89-1E261FA796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46C6584-EA8E-F2A9-65C2-0365B1079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5922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C05A36A-3883-12C9-8286-01DBF449F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04E72C4-F3E1-37A9-EA0D-862C35C66E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80C1BA0-FB31-1F68-8EBC-0E29E28687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8059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E53ACB5-83DF-8B10-283A-84E276042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6E984332-D7BD-6F73-1765-B00C974DD5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05B1A8C-96A4-F3E4-23A0-A109C6F6E0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423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6FA834A-B089-31A7-E9DC-E5A527911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8D141F6-AE30-B0F8-F8D3-89188E407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ED76729-D0F4-E791-8742-66FAE84AE0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6287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BE041F3-DEC5-7441-F6BC-FFD1D12AD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9BAE132-DADE-71BF-5373-2848DFDC33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9C5C39F-1CA6-BE29-84F8-7ABCC6CB4A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302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4D29361-596E-37B3-2ACA-EA9B6C094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27A4588-F83D-FF02-25B4-5C6BBD4E54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CAEE580-04F9-3084-DCB2-942B4F6A0E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4434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D5266C3-53E2-5244-64EA-FD81947F9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C93DB0D-D7A3-D099-1E19-7D53E925A4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4976A11-C1D6-0DF7-B95D-60747215D7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79250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898B550-1026-BE8A-F005-89841B399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C78CCB8-D730-C4E2-8B19-E3771EFEC8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3E35E68-9DDF-3207-043B-7B9E729BD4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6758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5D119A5-6422-21AB-580E-10F5B5532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A6BE2CC-85DF-C788-8798-93A73F85B9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7D82759-360F-DDEF-DDEB-CF2FB5E126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58404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30041A7-9BF5-DC55-7B53-F6D39AF4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AE90743-5727-AF30-D364-F3CFFEDFAE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64489CE-458E-829F-2010-C27FA39651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088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6BC7FF5-46FB-3D80-C29C-8AD27E163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C17BB8D-608B-2111-FE56-0C50BEA484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332F818-B94D-91F6-19D3-1B10030B4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74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07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73848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963382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87399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53304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72739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11/4/2025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06825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11/4/2025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485067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11/4/2025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611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99557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29050"/>
            <a:ext cx="8469630" cy="1314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4663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436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7.jpg"/><Relationship Id="rId4" Type="http://schemas.openxmlformats.org/officeDocument/2006/relationships/image" Target="../media/image10.jpg"/><Relationship Id="rId9" Type="http://schemas.openxmlformats.org/officeDocument/2006/relationships/image" Target="../media/image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9_8262EA9F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3_4F780BE1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.jpg"/><Relationship Id="rId7" Type="http://schemas.openxmlformats.org/officeDocument/2006/relationships/image" Target="../media/image22.jf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A2D7C91-B872-AC1F-6685-68A0F0505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93684-4F5E-C0D6-90B3-906863F7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E34490-A770-2089-1BD5-38B2B277FA6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115B9D-FF37-A9B1-71B2-5C34AB8274C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B4C9B47-AC18-D027-2DD8-22588A535F05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EBB289D2-2CAA-5E86-7A2A-45A5B017707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131" y="3355077"/>
            <a:ext cx="5688623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solidFill>
                  <a:schemeClr val="bg1"/>
                </a:solidFill>
              </a:rPr>
              <a:t>Understanding precision and directional bias of fisheries abundance estimates across 31 commonly used salmonid survey methods</a:t>
            </a:r>
            <a:br>
              <a:rPr lang="en" dirty="0">
                <a:solidFill>
                  <a:schemeClr val="bg1"/>
                </a:solidFill>
              </a:rPr>
            </a:br>
            <a:br>
              <a:rPr lang="en" sz="2700" dirty="0">
                <a:solidFill>
                  <a:schemeClr val="bg1"/>
                </a:solidFill>
              </a:rPr>
            </a:br>
            <a:endParaRPr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694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94C882A-85A9-2F70-98F1-F8CDD3736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9BD1C-6709-688F-FBC2-41A04583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D01C6B-D71E-7BCE-67B2-E1BB538689B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FDB60F-93D9-FC83-C0BE-26FD800E0D2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B3D0AB2-6CC3-A7CE-06C7-FC68983148B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8646B00-17BF-C8D2-1E42-D308E619A4CB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976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A004095-ADEA-9868-BF17-61D53456F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D885B-B44E-A223-2A32-B9664EB7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3CBA4E-08E8-2B3F-269F-105648D6FCD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22CC2D-128B-F34E-E346-DEB72BC86B1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E0D21AE-A7B1-7BC7-CFEB-B58C3FF67CD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49567DC-212F-FC0D-3E3A-805FB7E0BC6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Commercial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979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1DB32E4-10DF-1835-F426-4FFEB0FE9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EFB42-4EE2-7394-CC8C-B3EB7A72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6E02A3-70CA-0DB0-F238-E3B7F13BF33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7B44BE-58ED-7CA9-DE77-E5C12CD72CC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BF33AB5-E140-72B2-07B7-6F60D3F16AF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1C6AA6F-BB5E-30A4-B219-0ECAF13A21D7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Commercial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1900" dirty="0">
                <a:solidFill>
                  <a:schemeClr val="bg1"/>
                </a:solidFill>
              </a:rPr>
              <a:t>$7.2 million in OR in 2024</a:t>
            </a:r>
          </a:p>
        </p:txBody>
      </p:sp>
    </p:spTree>
    <p:extLst>
      <p:ext uri="{BB962C8B-B14F-4D97-AF65-F5344CB8AC3E}">
        <p14:creationId xmlns:p14="http://schemas.microsoft.com/office/powerpoint/2010/main" val="277484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666D5F6-6B83-FE7F-23E0-A58742E5C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41B87-7744-DA6B-BDB0-C91064C17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F39E5A-F4E3-1500-5A28-A2A609003C7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3956D0-3A71-F869-16B3-E26BCDDC6A6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A40F0A5-0F48-E56D-E64A-1C3713069E0F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0593D35-A63F-3BA1-8738-08F6EAE13D2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43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76F6866-A4CA-EDFF-EA1C-3439CDBFD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DD9A0-9D8E-1593-7111-DB0C88E1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C4AE2D-8C68-4988-6794-FDB50243D61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6568F2-0C77-C503-864B-5A6807868CB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B44FD31-C59B-F5E3-B784-038155B9906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34ABDBE-C9E4-F8A0-55F1-67E0868C57D7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0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78E03C2-DD5D-A12D-D9D6-BFDFC7A0D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E52A5-2F1A-22CA-F2C7-6C5AED5C3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A3B4AB-48AC-12B0-3B52-46301D0C0E4C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3DE7E8-56E7-8CD7-6771-35A75CD9711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2CD8F76-FEE0-7DB7-DC6C-A417006CFA9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4CB7B5B-C0D1-5574-8B51-2FB2F40D942D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304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9CC4BE1-7C47-B0F1-1B3F-F5924CB2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54284-58D8-FF50-3F6E-7D1BF3C6D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7654A-24B1-4AAE-1BAD-CAFF9FC1266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9E0EF6-A66F-50CF-EFD4-306DCDD09F59}"/>
              </a:ext>
            </a:extLst>
          </p:cNvPr>
          <p:cNvSpPr/>
          <p:nvPr/>
        </p:nvSpPr>
        <p:spPr>
          <a:xfrm>
            <a:off x="-91439" y="-106224"/>
            <a:ext cx="9235440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290FBA-F905-FDD0-F73D-7011A9A35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975" y="0"/>
            <a:ext cx="582605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99C85D-A989-AA16-4976-A1B6CB7F6C13}"/>
              </a:ext>
            </a:extLst>
          </p:cNvPr>
          <p:cNvSpPr txBox="1"/>
          <p:nvPr/>
        </p:nvSpPr>
        <p:spPr>
          <a:xfrm>
            <a:off x="5589825" y="4931838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NOAA Fisheries</a:t>
            </a:r>
          </a:p>
        </p:txBody>
      </p:sp>
    </p:spTree>
    <p:extLst>
      <p:ext uri="{BB962C8B-B14F-4D97-AF65-F5344CB8AC3E}">
        <p14:creationId xmlns:p14="http://schemas.microsoft.com/office/powerpoint/2010/main" val="446311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CDD574D-2E8D-CE79-FE1F-7BD143BC0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4D712-3BD1-E4E6-9EFF-352A9B69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BD57EF-E84D-BD4E-027F-ADEAC38678E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B8E78B-866A-3430-38E0-45D0902FB1E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29DF4A9-64F5-1503-A4B1-4996414B5ED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943F6C5-3957-10FD-A4FC-4E47E6A63A79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87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3958054-CD62-9AC9-EDAF-FF7DB8A45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C2B80-7D5C-4DC8-795D-32F20166D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FBDC61-08BC-9185-4EDB-49D14C2D853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A5149-D68D-0873-E83D-1880DF31451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B17BC93-7357-F2EC-9E49-1C58A53B573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CCD6212-71B5-7C73-9761-340740428EF4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Despite restoration efforts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88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ED4BDC7-4A53-AD8B-7AE9-44F5F9EF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5BB4F-BC73-1420-E466-1F7A837A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31F5B2-936A-5F9E-A226-F2234998174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14BDBD-A592-0E9C-A135-C95165CBC08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EF9A32D-680F-268E-E33A-CA996CFA382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A6C3A1B-01C6-5937-B32F-BE0BC332F5F1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Despite restoration efforts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$ 9 billion spent in Columbia Basin 	since 1990s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876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5D77DDE-B6C7-9F94-A052-7054239E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C1A87-F769-B04F-3CD1-AE81C47B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018A5B-AF99-A522-2BE9-909CB2544BC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15A7EB-CD7F-3A41-D20D-271A5D24DF4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C0B9039-7D10-B440-526F-42EA64F35BA0}"/>
              </a:ext>
            </a:extLst>
          </p:cNvPr>
          <p:cNvSpPr txBox="1">
            <a:spLocks/>
          </p:cNvSpPr>
          <p:nvPr/>
        </p:nvSpPr>
        <p:spPr>
          <a:xfrm>
            <a:off x="-97373" y="191056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6ADEEEA-E410-8199-E474-6984F9CCAF0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646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C9854B5-3485-1635-C6A7-AFB06698D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47F6C1-B46C-B982-CDD3-7DEAD6ABE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5D14ED-2464-64C6-BFDD-1762FEF2FEA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8D39E2-C163-756B-3214-EDF482AAE7E2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912039D-A23F-B542-3C05-7E43F66226AE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76A17C81-8C8F-DEE1-C442-8836918681A6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751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AA04D21-2D43-5EE6-97BD-BA51AF180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E2AEC-0338-2003-360C-E664FDCCD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EF92ED-2BDC-D422-5F8F-875B432B326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EAED11-3BC6-C7FC-8AF9-63581B3F055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FAE4DD2-3E98-77FA-8198-8756B8C441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4CFDD6B-49BF-C307-8B97-A7A594082100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55454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2EA5AC5-9816-A30F-8DBE-3155925CA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E4C27-3075-DAA5-EB2D-317CFC42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93B2BE-B72A-6A3D-9250-0152BB4948C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6F7268-98E1-A740-F525-A107B493549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8C312AB-8878-EAA1-CC99-34FA3C53D27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614F2C3-E2E9-228C-CA48-2D6BDB8F0F2D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5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113735-1B45-C72D-4539-7F9576DD6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83655-B989-D030-7144-63D3B3030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216522-31E2-66C0-1028-B0499BF06BE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CA8EE1-5E9E-6A68-3ECC-9DD9F28EA01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45F6E98-796E-DDDA-5A0D-232083B114D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33917C3-546E-4D45-72CA-CC59C17EE58C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and make 	educated guesses about the rest…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72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402F835-DA34-821E-C142-896E94BA9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BF8B1-89C3-5741-B302-94F8E900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F6E5D7-BB41-234F-8321-C9D9915E64B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2C3752-9934-F4F9-D762-F4CE67DFBD1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108529-D42F-8D43-7122-4FB7AA958DA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9C0AA8F-7BEE-E1CF-23B9-18E1B780FA89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and make 	educated guesses about the rest…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Using a variety of survey methods and 	monitoring techniques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73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20BEC43-A1F7-0A1A-FAED-34E2D23E4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A6BB9-A3BC-6AF1-20F9-4258D1C5C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3D2FEE-ED6B-E6A7-43AD-76BA0AB0A65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2C5D8-D7D1-2343-45BC-FDB1FCDBE60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23BD5BE-51D7-878B-6BBD-07A527ABD5A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75CE-BA84-82BB-1C53-9E9C76E0D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78" y="1739634"/>
            <a:ext cx="4677410" cy="3119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96B8FE-C255-8080-6D3C-D061F2444E3A}"/>
              </a:ext>
            </a:extLst>
          </p:cNvPr>
          <p:cNvSpPr txBox="1"/>
          <p:nvPr/>
        </p:nvSpPr>
        <p:spPr>
          <a:xfrm>
            <a:off x="5451232" y="4897279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US Bureau of Land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121375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81DCC8B-A42E-9135-31F0-6D904555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7B4-D83D-AD4F-180D-C409C6B37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40C205-2560-8D3D-3688-5D66DD5B991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8549A6-83F9-8E1F-6683-F8041A4C5CF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36A5D2B-023C-070E-0C7A-576D40E0DBB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F8165-9D3B-4F2C-BCA5-3ECB7FF38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78" y="1730498"/>
            <a:ext cx="4677410" cy="31289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9DEE3B-1543-80DD-E1CD-F8D49642605A}"/>
              </a:ext>
            </a:extLst>
          </p:cNvPr>
          <p:cNvSpPr txBox="1"/>
          <p:nvPr/>
        </p:nvSpPr>
        <p:spPr>
          <a:xfrm>
            <a:off x="5662247" y="4897279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National Parks Gallery</a:t>
            </a:r>
          </a:p>
        </p:txBody>
      </p:sp>
    </p:spTree>
    <p:extLst>
      <p:ext uri="{BB962C8B-B14F-4D97-AF65-F5344CB8AC3E}">
        <p14:creationId xmlns:p14="http://schemas.microsoft.com/office/powerpoint/2010/main" val="1746546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9EE9CDD-4FDD-021A-E5B9-3D5693D2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E3F45-FE25-952B-BDAF-0BA63087F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FE2CC7-A73E-5C13-689B-E1FF0E7645D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0932B-58FA-5A9F-EDD3-9E46B57CE30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DC4EAC5-24BB-2CF0-8E2C-B93B332E007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D7DF2-0D68-4BBA-E4FB-5B92DD94F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450" y="1730498"/>
            <a:ext cx="3687326" cy="31289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F2DC3-82AE-DF9A-C694-6AE32FE17B3A}"/>
              </a:ext>
            </a:extLst>
          </p:cNvPr>
          <p:cNvSpPr txBox="1"/>
          <p:nvPr/>
        </p:nvSpPr>
        <p:spPr>
          <a:xfrm>
            <a:off x="5662247" y="4897279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02070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6BE824B-8B05-B1CD-7445-80A58161A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0940D-0A6F-CF20-E385-3223C52F9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28D5E4-F780-D84E-6C48-67245AB9469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EC5F3A-3C6F-868E-7C4F-4853B42C488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01BCEB2-0B0E-BF20-8FFE-0CE65CB9FDE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5B603-3444-66F7-AC1D-0FE28EC26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7452"/>
            <a:ext cx="4697986" cy="3128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369C33-CA5A-C0E9-C8F5-E8F6939FF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004" y="1730498"/>
            <a:ext cx="4638996" cy="3125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8C858-FA5E-E7AF-A6A6-4CBB8C51AC3A}"/>
              </a:ext>
            </a:extLst>
          </p:cNvPr>
          <p:cNvSpPr txBox="1"/>
          <p:nvPr/>
        </p:nvSpPr>
        <p:spPr>
          <a:xfrm>
            <a:off x="5495194" y="4839222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US Fish and Wildlife Service</a:t>
            </a:r>
          </a:p>
        </p:txBody>
      </p:sp>
    </p:spTree>
    <p:extLst>
      <p:ext uri="{BB962C8B-B14F-4D97-AF65-F5344CB8AC3E}">
        <p14:creationId xmlns:p14="http://schemas.microsoft.com/office/powerpoint/2010/main" val="2798158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F6DECE7-DE15-DCD0-DDA0-ABE9919A7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BED95C-96C8-D786-F0F2-BAE7B335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C11058-FF1E-D3FF-3DCF-3AADE68E662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D370A-0240-CB04-D92F-48310CBEC7C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7184D47-68E5-8D6B-E8F9-EDB91A0AF56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96561-24DA-93FF-63AD-97C8CF280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411"/>
            <a:ext cx="9144000" cy="330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40625D-776D-C285-09D5-FAD46CD70CC1}"/>
              </a:ext>
            </a:extLst>
          </p:cNvPr>
          <p:cNvSpPr txBox="1"/>
          <p:nvPr/>
        </p:nvSpPr>
        <p:spPr>
          <a:xfrm>
            <a:off x="6149055" y="4933922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Nic McPhee</a:t>
            </a:r>
          </a:p>
        </p:txBody>
      </p:sp>
    </p:spTree>
    <p:extLst>
      <p:ext uri="{BB962C8B-B14F-4D97-AF65-F5344CB8AC3E}">
        <p14:creationId xmlns:p14="http://schemas.microsoft.com/office/powerpoint/2010/main" val="420865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FD179C5-A645-9742-2820-06C8672E1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0BE27-2016-B8D2-2FBD-8C34D39E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2DF907-7CBA-20B4-96C1-DAAE2894B26F}"/>
              </a:ext>
            </a:extLst>
          </p:cNvPr>
          <p:cNvSpPr/>
          <p:nvPr/>
        </p:nvSpPr>
        <p:spPr>
          <a:xfrm>
            <a:off x="-364385" y="-157447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840F7E-FD94-4B4C-078C-F44B5C8F033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E2DEFC9-6B7E-79EF-5BE6-B708A8BAD959}"/>
              </a:ext>
            </a:extLst>
          </p:cNvPr>
          <p:cNvSpPr txBox="1">
            <a:spLocks/>
          </p:cNvSpPr>
          <p:nvPr/>
        </p:nvSpPr>
        <p:spPr>
          <a:xfrm>
            <a:off x="1818021" y="2078026"/>
            <a:ext cx="4793794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What are salmon?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92CF1F8-36F4-3191-B350-E4ACBC7D723F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97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A714EAE-B293-5BFF-009E-678B484E8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8499B-8D97-4125-79E7-B1BA1DC3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E26D8F-CC6D-514F-ACC6-2C29BC3A3D6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A9A8E0-9DB2-A6FA-11C3-6756C7378E8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13643-B848-7EF5-DFA0-093456FDF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411"/>
            <a:ext cx="3713871" cy="1341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6B7CCA-12B5-1CF3-1B77-68433D317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871" y="1673411"/>
            <a:ext cx="1791209" cy="1519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175EA7-C577-7829-6F0C-6AAF75C9D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080" y="1673411"/>
            <a:ext cx="2814783" cy="1882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395CD-7508-5FB3-A485-508C77808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8959" y="3005497"/>
            <a:ext cx="2765480" cy="1841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BC717A-560C-254C-8918-3A16C48E5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3197" y="2996570"/>
            <a:ext cx="2746665" cy="18507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1A6C10-9E06-CA91-5ED0-A555C56039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972985"/>
            <a:ext cx="2823025" cy="1882936"/>
          </a:xfrm>
          <a:prstGeom prst="rect">
            <a:avLst/>
          </a:prstGeom>
        </p:spPr>
      </p:pic>
      <p:sp>
        <p:nvSpPr>
          <p:cNvPr id="14" name="Google Shape;92;p19">
            <a:extLst>
              <a:ext uri="{FF2B5EF4-FFF2-40B4-BE49-F238E27FC236}">
                <a16:creationId xmlns:a16="http://schemas.microsoft.com/office/drawing/2014/main" id="{1FD8B541-CAFA-9CE5-FA56-AA835EB2E10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</p:spTree>
    <p:extLst>
      <p:ext uri="{BB962C8B-B14F-4D97-AF65-F5344CB8AC3E}">
        <p14:creationId xmlns:p14="http://schemas.microsoft.com/office/powerpoint/2010/main" val="4233620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8F85342-A6EF-0A85-6612-CAC14A761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9DCBC-3C79-BAB8-8E05-E656A353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E4B57A-DC62-1393-97F8-50B18A301B9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A02231-493F-BC1E-62CF-A2AD6084F90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F546BF8-86CB-A301-8AAF-1C3617CBA9D5}"/>
              </a:ext>
            </a:extLst>
          </p:cNvPr>
          <p:cNvSpPr txBox="1">
            <a:spLocks/>
          </p:cNvSpPr>
          <p:nvPr/>
        </p:nvSpPr>
        <p:spPr>
          <a:xfrm>
            <a:off x="311700" y="1654392"/>
            <a:ext cx="8014153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Research goal: Evaluate salmon survey methods for precision and directional bias</a:t>
            </a:r>
          </a:p>
          <a:p>
            <a:pPr>
              <a:spcBef>
                <a:spcPts val="0"/>
              </a:spcBef>
            </a:pP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480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4EDD75F-25B6-6761-6ACD-BD252E77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429ED-B8CC-9854-6459-6BEDB77D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04A674-9C34-12E2-6F52-CE3D5B83955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3F6877-3417-6400-F43E-381936AA64A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79B32EE-9FF4-4997-84D6-3D8D3ACD45F6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D4AC916-0000-B932-D1C9-5C9ACFEC60E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42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A4A5C11-5440-97F7-3A19-6479DEA9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53C42-0907-44E5-07FE-29212C5C3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0098A7-03D4-41FC-A22B-540DE497E9E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CE1205-5EEE-5F6C-645B-CC239D1F514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8F33363-2C62-EDC0-85C6-CFDE6E74BB4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6FB916A-7A56-4257-8DEF-E8C44FFC9B98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041057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Spawning salmon estimates in Oregon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68 salmonid populations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3 species: Chinook, coho,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Annual observations, 1980 to 2022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31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504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86B2480-7E5A-0854-A4E2-E04F81A8A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8A201-567D-6AB2-7647-2E6B308E5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A48769-6952-6E49-365E-EF732C8BF307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F8037-1B2B-5EB4-4D82-EB0F872F3FB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1526852-566B-92FE-487B-C38D1F6650B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AE5069-7FC2-E75F-DD7F-6F1F9FD50F51}"/>
              </a:ext>
            </a:extLst>
          </p:cNvPr>
          <p:cNvSpPr/>
          <p:nvPr/>
        </p:nvSpPr>
        <p:spPr>
          <a:xfrm>
            <a:off x="1039900" y="1557563"/>
            <a:ext cx="6246054" cy="21863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nd black list with black text&#10;&#10;AI-generated content may be incorrect.">
            <a:extLst>
              <a:ext uri="{FF2B5EF4-FFF2-40B4-BE49-F238E27FC236}">
                <a16:creationId xmlns:a16="http://schemas.microsoft.com/office/drawing/2014/main" id="{ED234CCC-6FE7-9E53-C92E-EAD4AF2622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984" t="10374" r="11557" b="47352"/>
          <a:stretch>
            <a:fillRect/>
          </a:stretch>
        </p:blipFill>
        <p:spPr>
          <a:xfrm>
            <a:off x="1039899" y="1557563"/>
            <a:ext cx="3123027" cy="2059716"/>
          </a:xfrm>
          <a:prstGeom prst="rect">
            <a:avLst/>
          </a:prstGeom>
        </p:spPr>
      </p:pic>
      <p:pic>
        <p:nvPicPr>
          <p:cNvPr id="8" name="Picture 7" descr="A white and black list with black text&#10;&#10;AI-generated content may be incorrect.">
            <a:extLst>
              <a:ext uri="{FF2B5EF4-FFF2-40B4-BE49-F238E27FC236}">
                <a16:creationId xmlns:a16="http://schemas.microsoft.com/office/drawing/2014/main" id="{76944918-0FFA-629E-DD3C-5166B4F5D5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875" t="52090" r="10665" b="3037"/>
          <a:stretch>
            <a:fillRect/>
          </a:stretch>
        </p:blipFill>
        <p:spPr>
          <a:xfrm>
            <a:off x="4162926" y="1557563"/>
            <a:ext cx="3123027" cy="2186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8510A2-7B68-7048-BCDC-6879F22EFEBF}"/>
              </a:ext>
            </a:extLst>
          </p:cNvPr>
          <p:cNvSpPr/>
          <p:nvPr/>
        </p:nvSpPr>
        <p:spPr>
          <a:xfrm>
            <a:off x="4572000" y="1557418"/>
            <a:ext cx="12573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96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39CAE77-D9AA-F73D-5E65-58828572C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89A80-47AE-A424-EB6B-ADE056FA4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BCAA42-2B74-EDE9-72AD-08D26678FC8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56EEB5-CAE2-C8CA-90C8-63A7AD1CAD1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B532A17-60EB-79CB-0F52-D0B53EDEAAB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12F83F-1F7C-65BD-504A-6C18D4E92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594" y="1189921"/>
            <a:ext cx="5956365" cy="38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206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1D9AC4E-FEB7-D116-3BAD-174221E6E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B01FA-6069-5EFF-998A-891E7455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0ABC2-8AF6-47B7-97B4-9A63ECE6452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62C2F0-F819-C542-8AEF-7F108084C9B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2090F10-6D81-6774-61EA-D6DC82AEC30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C970C7-4389-D5DB-0F67-4916FAE45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93" y="1189921"/>
            <a:ext cx="5956365" cy="38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20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7355048-7985-F5CF-933B-6AF844EA9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C6F66-F872-5ED8-A8EB-09A55B64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C6280C-5004-1046-656E-83B85BD62A4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92A6C9-6AAD-6A71-AF89-2AF5BF5CB99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CFBF47C-AAD2-6451-777F-F59B66D6DA9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abundance estimates</a:t>
            </a:r>
          </a:p>
        </p:txBody>
      </p:sp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2BACA95-5769-F591-139C-6112DCE4D7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5"/>
          <a:stretch/>
        </p:blipFill>
        <p:spPr bwMode="auto">
          <a:xfrm>
            <a:off x="1036186" y="1119582"/>
            <a:ext cx="3936743" cy="3865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6862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0784720-26A8-32ED-CED3-A6E47096E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B1AA1B-B580-82C1-1F60-1FBD027B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DA99D8-33C5-B7CB-67B1-CD33A8B1CF0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1AFDD8-3715-43C9-F05C-16B1556BF8D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0EE1FCB-F79E-EF98-411C-DBE5176DF3C6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A42B472-66EB-2FFC-AC52-A7CB5A88363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67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2F2C6B0-9165-7037-8560-F6F79FD28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8ACD3-0326-22C1-723B-FF4E0D3B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F1077A-44DD-70CD-2D15-E49CB06BEE1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472A79-0AC5-559E-7B1B-017D4B31605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BDEC21C-CA9E-2AD9-0D97-B00D75EE3FC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875BED9-E453-E25D-C407-390240A1612A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817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4E2CA9B-1E83-0BEC-6CE7-A43BAEE6F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DE3B7-C4DA-1DD7-CBD9-15EC2F277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CC56B4-E3D6-3C9C-BA6D-6CCFAF89220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9FAA03-D9C5-3437-3608-CCAE23444BF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F36653C-FC4F-3831-A229-B8C9CFE0F24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What are salmon?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600F444-5CB7-41C5-3FB0-283B3DA03CD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0DC92D-D8A0-104C-4007-72F182376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32" y="1152475"/>
            <a:ext cx="6677989" cy="37563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A573E-D18A-CA8D-159E-D63F1CEA28F2}"/>
              </a:ext>
            </a:extLst>
          </p:cNvPr>
          <p:cNvSpPr txBox="1"/>
          <p:nvPr/>
        </p:nvSpPr>
        <p:spPr>
          <a:xfrm>
            <a:off x="6102057" y="4897279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Animalia</a:t>
            </a:r>
          </a:p>
        </p:txBody>
      </p:sp>
    </p:spTree>
    <p:extLst>
      <p:ext uri="{BB962C8B-B14F-4D97-AF65-F5344CB8AC3E}">
        <p14:creationId xmlns:p14="http://schemas.microsoft.com/office/powerpoint/2010/main" val="3987523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DCDFD05-002D-754F-4E01-7C8D0CD71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40383-4EC0-CD37-B023-6BA6FE72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DFCCFB-A712-C1EB-DECD-0C9215B6B87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286F4-2046-5A68-ADE4-9680F6D177C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4E282C1-F00C-A02C-3F54-482174BD6FE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18EAD8C-C719-ABE4-8283-2F766D6F8A73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Estimates underlying state based on 	observations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7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A0CF191-C402-ED9F-6093-EE4EC8B1E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96FA2-CC9A-E634-D1C7-19239251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C1273A-B3F4-6423-8998-01592DE70D3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AA2E25-52EC-C313-1A09-30267812FB7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158AC4C-D068-ACD8-65C2-F9ECEE29376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D4BC2C2-87EB-3775-752D-B8E64C017EF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Estimates underlying state based on 	observations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Distinguishes observation error from noise in 	state being observed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114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489EC38-A1AD-F070-E0C2-40F266C9C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5D1345-D035-F761-ED30-CBC39F69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E4C608-9F5F-2FC4-271B-9AE77D7E4EE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E5C190-A03A-8454-5279-06F0D72D635C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D1D846B-A813-ACB2-1F8B-42302811D45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FF9F6FD-BCA4-0BB0-A204-E8D7D3265BED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95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81A9F10-C7BD-7D54-2499-8C5B3442D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FEEB4-FFA7-26F8-A69C-5D5A7A8A0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A7889C-9FB1-98CF-9CDA-62F083A01E1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E2E1D2-CEFA-E148-73E5-A3DC0C798C2D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A1C5A18-F3A0-5CF3-C85B-7F08ED4BD6F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AB8CF60-15E4-FFD8-725A-0890B8CF97DA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MARSS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Observation equation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tx1">
                    <a:lumMod val="6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3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13A6FB6-8A09-A53F-5CCD-275450BFC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22BDA-B4F9-4406-16D4-8CC2019B2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F25AB3-0F63-1A27-BDDC-D9C2D5AC8C3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E005F-AEB6-F00B-E6E1-557613ADEF8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75D2F95-478B-52F1-C59F-EC3C887166F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22F183A-28ED-9C8F-76BF-CD2BFF01807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MARSS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Underlying state/process equation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a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R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96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4C3E2C1-3DBF-FC65-3FF1-8D2139C68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50AC7-7AFE-A866-17C6-7B648AE56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3C2754-AC1A-6B16-E43E-F071E3DBC517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0918E8-5006-28B1-9AC3-49EDB0C3DF1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79B89F1-0ED6-882F-E17C-C4677C33B3A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056BAB9-E55C-E265-5538-FE42048F51AA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Important features?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430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0CF82B8-48BE-598D-7381-933D5EA4B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7D11A-DA7E-E4DE-A094-E6171B841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03BF89-0C9E-DE28-80D2-D7F5FC5D54B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9488BA-348C-BA7B-52B1-23394D555A3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08DDCD6-14CA-5359-46F1-397F1EDB07B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722D4E2-9D62-C30B-91BA-20C6B0F6BDF8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Important features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rgbClr val="0400FF"/>
                </a:solidFill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7FCD92-A5E6-D55C-A02C-63E8EB075B5B}"/>
              </a:ext>
            </a:extLst>
          </p:cNvPr>
          <p:cNvSpPr/>
          <p:nvPr/>
        </p:nvSpPr>
        <p:spPr>
          <a:xfrm>
            <a:off x="1327638" y="3130062"/>
            <a:ext cx="430824" cy="360484"/>
          </a:xfrm>
          <a:prstGeom prst="rect">
            <a:avLst/>
          </a:prstGeom>
          <a:noFill/>
          <a:ln w="28575">
            <a:solidFill>
              <a:srgbClr val="0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41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77FF9C5-FD92-9637-8B01-94CEBA35E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5BFDC8-6DCD-09D4-3E9E-B08689B3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DA35AB-B326-BDF5-E61A-7FC4A6B13A3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8709F-5800-357C-5A7E-D2FED8F77AB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7B16C35-3B3C-61F9-DE70-087A55AA6B6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7241984-161B-BF0A-E57C-E71FB2E5D142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Important features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rgbClr val="0400FF"/>
                </a:solidFill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  <a:endParaRPr lang="en-US" sz="1800" dirty="0">
              <a:solidFill>
                <a:srgbClr val="00FF04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</a:rPr>
              <a:t>	    Underlying state (estimates)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C9CF00-8D16-D63E-856A-B473D676F55E}"/>
              </a:ext>
            </a:extLst>
          </p:cNvPr>
          <p:cNvSpPr/>
          <p:nvPr/>
        </p:nvSpPr>
        <p:spPr>
          <a:xfrm>
            <a:off x="1327638" y="3130062"/>
            <a:ext cx="430824" cy="360484"/>
          </a:xfrm>
          <a:prstGeom prst="rect">
            <a:avLst/>
          </a:prstGeom>
          <a:noFill/>
          <a:ln w="28575">
            <a:solidFill>
              <a:srgbClr val="0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FF455F-6656-4BF8-EAB5-A10B35A41B21}"/>
              </a:ext>
            </a:extLst>
          </p:cNvPr>
          <p:cNvSpPr/>
          <p:nvPr/>
        </p:nvSpPr>
        <p:spPr>
          <a:xfrm>
            <a:off x="2294792" y="3130062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7BC3DE-1780-D4EF-B25B-D177E4C63DBA}"/>
              </a:ext>
            </a:extLst>
          </p:cNvPr>
          <p:cNvSpPr/>
          <p:nvPr/>
        </p:nvSpPr>
        <p:spPr>
          <a:xfrm>
            <a:off x="1156188" y="2595557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2873B9-F0B7-1220-DF51-800AABF6DCA4}"/>
              </a:ext>
            </a:extLst>
          </p:cNvPr>
          <p:cNvSpPr/>
          <p:nvPr/>
        </p:nvSpPr>
        <p:spPr>
          <a:xfrm>
            <a:off x="2123342" y="2583653"/>
            <a:ext cx="514350" cy="322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68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DF5F180-0D80-700E-001F-FF80110B8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35B55-0C7C-4AFA-0C7E-CFF0763D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483554-0211-11D9-0004-34FA8B44FFC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F64FFB-9F89-92AF-BAEE-0B5F8A1F28E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94491E5-F958-AD72-67BD-0215CFD1915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B8A211A-F4DD-95E9-5091-9EE03E4B95FE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Important features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rgbClr val="0400FF"/>
                </a:solidFill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  <a:r>
              <a:rPr lang="en-US" sz="1800" dirty="0">
                <a:solidFill>
                  <a:srgbClr val="00FF04"/>
                </a:solidFill>
              </a:rPr>
              <a:t>Trend (bias)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</a:rPr>
              <a:t>	    Underlying state (estimates)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166E43-A5C3-DC25-F71C-DDAF11B366BA}"/>
              </a:ext>
            </a:extLst>
          </p:cNvPr>
          <p:cNvSpPr/>
          <p:nvPr/>
        </p:nvSpPr>
        <p:spPr>
          <a:xfrm>
            <a:off x="1327638" y="3130062"/>
            <a:ext cx="430824" cy="360484"/>
          </a:xfrm>
          <a:prstGeom prst="rect">
            <a:avLst/>
          </a:prstGeom>
          <a:noFill/>
          <a:ln w="28575">
            <a:solidFill>
              <a:srgbClr val="0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1A993-2728-8139-CB52-D2FDFFFBB878}"/>
              </a:ext>
            </a:extLst>
          </p:cNvPr>
          <p:cNvSpPr/>
          <p:nvPr/>
        </p:nvSpPr>
        <p:spPr>
          <a:xfrm>
            <a:off x="2294792" y="3130062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F6BF7D-FDEE-C087-3B0F-BAA334C090BE}"/>
              </a:ext>
            </a:extLst>
          </p:cNvPr>
          <p:cNvSpPr/>
          <p:nvPr/>
        </p:nvSpPr>
        <p:spPr>
          <a:xfrm>
            <a:off x="1156188" y="2595557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9A69F-262E-993E-E0D9-EF261640B908}"/>
              </a:ext>
            </a:extLst>
          </p:cNvPr>
          <p:cNvSpPr/>
          <p:nvPr/>
        </p:nvSpPr>
        <p:spPr>
          <a:xfrm>
            <a:off x="2123342" y="2583653"/>
            <a:ext cx="514350" cy="322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EE09F-5A4E-E9BA-9262-590E456D9164}"/>
              </a:ext>
            </a:extLst>
          </p:cNvPr>
          <p:cNvSpPr/>
          <p:nvPr/>
        </p:nvSpPr>
        <p:spPr>
          <a:xfrm>
            <a:off x="2971800" y="3130062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1B8EED-E88B-B3F4-BED6-988BB09084CD}"/>
              </a:ext>
            </a:extLst>
          </p:cNvPr>
          <p:cNvSpPr/>
          <p:nvPr/>
        </p:nvSpPr>
        <p:spPr>
          <a:xfrm>
            <a:off x="3029376" y="2583653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29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9E433CD-26FD-7447-DFD9-ECE2395AB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F2BFF-5202-21FC-890C-140D5CE06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1E7A16-08F4-BCD4-6ECA-F4546BD81BF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F6CE0-D4E5-A38F-0966-667D219E332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F7900E4-20D5-E145-A0F5-9A5FA4538B0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E03CEC1-2F74-7E94-9333-9AAB22600769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Important features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rgbClr val="0400FF"/>
                </a:solidFill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  <a:r>
              <a:rPr lang="en-US" sz="1800" dirty="0">
                <a:solidFill>
                  <a:srgbClr val="00FF04"/>
                </a:solidFill>
              </a:rPr>
              <a:t>Trend (bias)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</a:rPr>
              <a:t>	    Underlying state (estimates)	     </a:t>
            </a:r>
            <a:r>
              <a:rPr lang="en-US" sz="1800" dirty="0">
                <a:solidFill>
                  <a:srgbClr val="FBFF00"/>
                </a:solidFill>
              </a:rPr>
              <a:t>Error terms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C70431-B2A4-FA35-F3A5-7A8A975FEEB1}"/>
              </a:ext>
            </a:extLst>
          </p:cNvPr>
          <p:cNvSpPr/>
          <p:nvPr/>
        </p:nvSpPr>
        <p:spPr>
          <a:xfrm>
            <a:off x="1327638" y="3130062"/>
            <a:ext cx="430824" cy="360484"/>
          </a:xfrm>
          <a:prstGeom prst="rect">
            <a:avLst/>
          </a:prstGeom>
          <a:noFill/>
          <a:ln w="28575">
            <a:solidFill>
              <a:srgbClr val="0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3875D-DAFE-B62D-919F-C90E23CC1076}"/>
              </a:ext>
            </a:extLst>
          </p:cNvPr>
          <p:cNvSpPr/>
          <p:nvPr/>
        </p:nvSpPr>
        <p:spPr>
          <a:xfrm>
            <a:off x="2294792" y="3130062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048EC2-1A48-39B5-7822-EC1AFA7F375C}"/>
              </a:ext>
            </a:extLst>
          </p:cNvPr>
          <p:cNvSpPr/>
          <p:nvPr/>
        </p:nvSpPr>
        <p:spPr>
          <a:xfrm>
            <a:off x="1156188" y="2595557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A1671D-C733-A70E-848E-AA30C33B15BF}"/>
              </a:ext>
            </a:extLst>
          </p:cNvPr>
          <p:cNvSpPr/>
          <p:nvPr/>
        </p:nvSpPr>
        <p:spPr>
          <a:xfrm>
            <a:off x="2123342" y="2583653"/>
            <a:ext cx="514350" cy="322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8358E9-72FC-8DAC-8DFB-8D50FE24E580}"/>
              </a:ext>
            </a:extLst>
          </p:cNvPr>
          <p:cNvSpPr/>
          <p:nvPr/>
        </p:nvSpPr>
        <p:spPr>
          <a:xfrm>
            <a:off x="2971800" y="3130062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79B028-7BE9-F6CD-3997-56FDE72A7302}"/>
              </a:ext>
            </a:extLst>
          </p:cNvPr>
          <p:cNvSpPr/>
          <p:nvPr/>
        </p:nvSpPr>
        <p:spPr>
          <a:xfrm>
            <a:off x="3640015" y="2595557"/>
            <a:ext cx="430823" cy="3108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3CD2C8-2E2C-CA75-AC1B-5B583BB7980E}"/>
              </a:ext>
            </a:extLst>
          </p:cNvPr>
          <p:cNvSpPr/>
          <p:nvPr/>
        </p:nvSpPr>
        <p:spPr>
          <a:xfrm>
            <a:off x="3549264" y="3124110"/>
            <a:ext cx="398251" cy="3108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15503F-3FEF-CF54-F727-FEB475437BF7}"/>
              </a:ext>
            </a:extLst>
          </p:cNvPr>
          <p:cNvSpPr/>
          <p:nvPr/>
        </p:nvSpPr>
        <p:spPr>
          <a:xfrm>
            <a:off x="3029376" y="2583653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63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09816B8-3519-5FB1-25E8-D5CEEF8F7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9F1402-F69D-AEF6-29DF-92B99FBE6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B232EA-C562-D269-FA30-B6D290DDE65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D30DA-9C85-64F3-FD0D-CC764EE4959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7F69FC8-B359-C0CE-54FE-AA773F9FF6D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What are salmon?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8952D4F-E0CA-D9B5-ABA6-5856E607CA6F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D4CD4-E9C5-0CA1-91FD-0C5E424BD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493" y="1152475"/>
            <a:ext cx="5229225" cy="3924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015CF2-61BE-E752-26EA-BB6117BAC3FE}"/>
              </a:ext>
            </a:extLst>
          </p:cNvPr>
          <p:cNvSpPr txBox="1"/>
          <p:nvPr/>
        </p:nvSpPr>
        <p:spPr>
          <a:xfrm>
            <a:off x="4851501" y="4830554"/>
            <a:ext cx="355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credit: NOAA Fisheries</a:t>
            </a:r>
          </a:p>
        </p:txBody>
      </p:sp>
    </p:spTree>
    <p:extLst>
      <p:ext uri="{BB962C8B-B14F-4D97-AF65-F5344CB8AC3E}">
        <p14:creationId xmlns:p14="http://schemas.microsoft.com/office/powerpoint/2010/main" val="26657229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B8C11B8-A9FF-5D1F-6443-CB3327C09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568D8-0F67-FBC2-4DFC-C511EB89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5BB775-2314-146E-0042-2382C0ABE7E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E0FE4-7F04-6D59-3D4A-181F238A9702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5204BBB-7C3D-207F-6524-A689A617E88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E8E72A1-1868-CC60-C9A7-33C3FC78876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What am I concerned with?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rgbClr val="0400FF"/>
                </a:solidFill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  <a:r>
              <a:rPr lang="en-US" sz="1800" dirty="0">
                <a:solidFill>
                  <a:srgbClr val="00FF04"/>
                </a:solidFill>
              </a:rPr>
              <a:t>Trend (bias)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</a:rPr>
              <a:t>	    Underlying state (estimates)	     </a:t>
            </a:r>
            <a:r>
              <a:rPr lang="en-US" sz="1800" dirty="0">
                <a:solidFill>
                  <a:srgbClr val="FBFF00"/>
                </a:solidFill>
              </a:rPr>
              <a:t>Error terms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4A7552-F328-7350-EA8B-FA664324A2A5}"/>
              </a:ext>
            </a:extLst>
          </p:cNvPr>
          <p:cNvSpPr/>
          <p:nvPr/>
        </p:nvSpPr>
        <p:spPr>
          <a:xfrm>
            <a:off x="1327638" y="3130062"/>
            <a:ext cx="430824" cy="360484"/>
          </a:xfrm>
          <a:prstGeom prst="rect">
            <a:avLst/>
          </a:prstGeom>
          <a:noFill/>
          <a:ln w="28575">
            <a:solidFill>
              <a:srgbClr val="0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96DCB9-BDEE-285A-57BC-3BE3E25E99D1}"/>
              </a:ext>
            </a:extLst>
          </p:cNvPr>
          <p:cNvSpPr/>
          <p:nvPr/>
        </p:nvSpPr>
        <p:spPr>
          <a:xfrm>
            <a:off x="2294792" y="3130062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A992C9-E6D3-7E06-6ABA-E1CA81AA72C5}"/>
              </a:ext>
            </a:extLst>
          </p:cNvPr>
          <p:cNvSpPr/>
          <p:nvPr/>
        </p:nvSpPr>
        <p:spPr>
          <a:xfrm>
            <a:off x="1156188" y="2595557"/>
            <a:ext cx="342900" cy="29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BE133-C626-D65B-7722-F9AD3B8D3A50}"/>
              </a:ext>
            </a:extLst>
          </p:cNvPr>
          <p:cNvSpPr/>
          <p:nvPr/>
        </p:nvSpPr>
        <p:spPr>
          <a:xfrm>
            <a:off x="2123342" y="2583653"/>
            <a:ext cx="514350" cy="322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FBEEDC-C78E-A462-7300-B86CF13AC767}"/>
              </a:ext>
            </a:extLst>
          </p:cNvPr>
          <p:cNvSpPr/>
          <p:nvPr/>
        </p:nvSpPr>
        <p:spPr>
          <a:xfrm>
            <a:off x="2971800" y="3130062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B05D72-15AA-F30C-6334-F14D33E49D86}"/>
              </a:ext>
            </a:extLst>
          </p:cNvPr>
          <p:cNvSpPr/>
          <p:nvPr/>
        </p:nvSpPr>
        <p:spPr>
          <a:xfrm>
            <a:off x="3640015" y="2595557"/>
            <a:ext cx="430823" cy="3108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5AF0B7-BB9F-50E5-4CD7-C16A284238BF}"/>
              </a:ext>
            </a:extLst>
          </p:cNvPr>
          <p:cNvSpPr/>
          <p:nvPr/>
        </p:nvSpPr>
        <p:spPr>
          <a:xfrm>
            <a:off x="3549264" y="3124110"/>
            <a:ext cx="398251" cy="3108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98F1-62F4-44B4-31DD-0E1A3106C831}"/>
              </a:ext>
            </a:extLst>
          </p:cNvPr>
          <p:cNvSpPr/>
          <p:nvPr/>
        </p:nvSpPr>
        <p:spPr>
          <a:xfrm>
            <a:off x="3029376" y="2583653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1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ECF52C8-CCA0-FDAF-D57C-D0876D15D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665A4-9082-B515-24D4-F1342DD5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514368-F8EE-2378-7828-C5A7FBD42E5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F2D05-0E79-899B-35CF-C4136EDE55E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AA09396-F1FB-0E86-A87C-6DAE10BD90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028115F-8D43-F19A-CBB4-F4FDF3F3C882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447862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What am I concerned with?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tx1">
                    <a:lumMod val="6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I am interested in </a:t>
            </a:r>
            <a:r>
              <a:rPr lang="en-US" sz="2600" dirty="0">
                <a:solidFill>
                  <a:srgbClr val="00FF04"/>
                </a:solidFill>
              </a:rPr>
              <a:t>observation bias </a:t>
            </a:r>
            <a:r>
              <a:rPr lang="en-US" sz="2600" dirty="0">
                <a:solidFill>
                  <a:schemeClr val="bg1"/>
                </a:solidFill>
              </a:rPr>
              <a:t>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and </a:t>
            </a:r>
            <a:r>
              <a:rPr lang="en-US" sz="2600" dirty="0">
                <a:solidFill>
                  <a:srgbClr val="FBFF00"/>
                </a:solidFill>
              </a:rPr>
              <a:t>observation variance </a:t>
            </a:r>
            <a:r>
              <a:rPr lang="en-US" sz="2600" dirty="0">
                <a:solidFill>
                  <a:schemeClr val="bg1"/>
                </a:solidFill>
              </a:rPr>
              <a:t>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D64623-B623-7DDD-A10A-07E9F2582CE3}"/>
              </a:ext>
            </a:extLst>
          </p:cNvPr>
          <p:cNvSpPr/>
          <p:nvPr/>
        </p:nvSpPr>
        <p:spPr>
          <a:xfrm>
            <a:off x="2971800" y="3130062"/>
            <a:ext cx="281354" cy="298938"/>
          </a:xfrm>
          <a:prstGeom prst="rect">
            <a:avLst/>
          </a:prstGeom>
          <a:noFill/>
          <a:ln w="28575">
            <a:solidFill>
              <a:srgbClr val="00FF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712F23-8BEA-C51E-FEC9-E87B1EA73819}"/>
              </a:ext>
            </a:extLst>
          </p:cNvPr>
          <p:cNvSpPr/>
          <p:nvPr/>
        </p:nvSpPr>
        <p:spPr>
          <a:xfrm>
            <a:off x="6793626" y="3057280"/>
            <a:ext cx="398251" cy="3108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699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BC54FE9-0E8D-1727-C4E0-9BF7F0817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7E424-2F51-7849-5E8D-AE48FBE73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5D2F3E-8357-C41C-56B6-BD4680E3D5F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ABDC0-4937-3215-B2CC-B6BBC4156CA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D57728-DC30-5EA4-A1B8-2D7F710EC39C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EDEECD4-49D5-8272-F5B3-04F4B51FD2D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97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D37509F-361E-3FBD-C562-6FFC73489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A815E-242E-E001-5422-2CA439CF6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6E9C26-6957-D202-2577-5B9CAA9BC30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CD167-07F9-5BE6-2C42-30B770A062B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B5B4526-D8AC-C807-CB94-AF62B2090AD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18B9EC3-ECB0-5C7E-5D5B-5A6403A2D03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26083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335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DA4F599-7409-8C6C-9275-519341E1A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ACBE82-9F73-617A-96D4-C98F88A85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B75762-0D62-40A0-F61D-7E6ED62C709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780442-8EE1-47E4-E6A8-FE296974B30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5D82E20-D264-83CB-2608-0E22AC90BD3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7FE8E0A8-DE2D-41A0-C99C-C4EA5A1D0486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35460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613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6AD913C-1982-C285-4210-8F5F5B59F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83B1A-DF5E-BAC8-6D01-392096AC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845567-98D5-3902-F1AB-8EC6BA278E4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E3F450-8062-5974-FB45-D4E36852C84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2298A8A-369F-5A9A-B312-D62D7CF8F63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BB034C7-0BC6-FFFC-8C47-66D972281F43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12 methods with very few data points in 	the time series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733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571ACB4-1A39-59A4-8B6C-21DFFF59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AAF26-9D51-5C75-C80C-2D0508EE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3926DC-8632-27E0-6218-3C3F3A0F0F6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721300-5E96-E205-618E-0F037FD756F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53E9C04-D2FA-C3AB-18FE-FF26D05315A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2764D71-0E62-595F-7373-D8D790829FCD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12 methods with very few data points in 	the time series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Bias can only be estimated relative to 	pre-specified reference method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612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954CBB0-31C3-FC80-3316-D6F2C9FB3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C30DF-27C1-3276-8112-87ADE809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CC2604-B32E-2B74-4E7D-F17B4D3CE71C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7A469-98B5-B2B6-601C-E809B5520CF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B57F047-3EFD-1FDD-E26C-8E4B894C5B6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8C418B-7C95-BD7D-4A43-43ABC4FDE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600"/>
            <a:ext cx="9144000" cy="4801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6F60E4-C9E5-0FAB-AE1C-C7F57405AA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740" t="18144" b="63562"/>
          <a:stretch>
            <a:fillRect/>
          </a:stretch>
        </p:blipFill>
        <p:spPr>
          <a:xfrm>
            <a:off x="8066653" y="1951200"/>
            <a:ext cx="1029600" cy="878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5BA4005-B843-2870-0D0E-52FCE4D3907C}"/>
              </a:ext>
            </a:extLst>
          </p:cNvPr>
          <p:cNvSpPr/>
          <p:nvPr/>
        </p:nvSpPr>
        <p:spPr>
          <a:xfrm>
            <a:off x="8128800" y="957600"/>
            <a:ext cx="1015200" cy="878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71F7A1-1018-2AEF-E282-60CC07E5EA77}"/>
              </a:ext>
            </a:extLst>
          </p:cNvPr>
          <p:cNvSpPr/>
          <p:nvPr/>
        </p:nvSpPr>
        <p:spPr>
          <a:xfrm>
            <a:off x="8128800" y="2965978"/>
            <a:ext cx="1015200" cy="878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74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312C70D-90C8-D23C-6EC0-67DBC9203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28FA15-1BF9-A0C5-C321-82F134FC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AF5D16-C281-908D-97D6-4891EEC89402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937A2E-463F-94AF-2F90-02198CB965D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4578FF5-83DB-3742-DA5E-096268F77D6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BCF51-437A-EA72-AB4E-DD6249B65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3"/>
            <a:ext cx="9144000" cy="4796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B81443-EC74-BE22-8E3D-9D425FE778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6759" t="19248" b="64701"/>
          <a:stretch>
            <a:fillRect/>
          </a:stretch>
        </p:blipFill>
        <p:spPr>
          <a:xfrm>
            <a:off x="7871071" y="2009265"/>
            <a:ext cx="1210800" cy="7699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29749D-EDA9-CA5B-71ED-D91C307CC752}"/>
              </a:ext>
            </a:extLst>
          </p:cNvPr>
          <p:cNvSpPr/>
          <p:nvPr/>
        </p:nvSpPr>
        <p:spPr>
          <a:xfrm>
            <a:off x="7946982" y="1016307"/>
            <a:ext cx="1152000" cy="7681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4408DC-89D3-1B57-23E3-1D93FB9F1B20}"/>
              </a:ext>
            </a:extLst>
          </p:cNvPr>
          <p:cNvSpPr/>
          <p:nvPr/>
        </p:nvSpPr>
        <p:spPr>
          <a:xfrm>
            <a:off x="7946982" y="3045987"/>
            <a:ext cx="1152000" cy="7681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58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70BE864-136C-B16C-F5DC-4AD883D63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17D85-A91D-15CC-6527-23096793E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837CA7-4052-B664-CCE8-C12E3A316709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E0548C-F4FE-F8D1-F0FD-7191B6E80DD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EAEC868-5A6B-22AA-8F5D-894E7919B2E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B5C59-E929-476E-89B2-F4FF87F75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600"/>
            <a:ext cx="9144000" cy="4786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413F14-6A5D-29B8-23B7-A12DC3A613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349" t="19388" b="65430"/>
          <a:stretch>
            <a:fillRect/>
          </a:stretch>
        </p:blipFill>
        <p:spPr>
          <a:xfrm>
            <a:off x="8385126" y="1975532"/>
            <a:ext cx="699600" cy="7267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48F8DF-0EE4-4C1F-CBCD-9359C42664DB}"/>
              </a:ext>
            </a:extLst>
          </p:cNvPr>
          <p:cNvSpPr/>
          <p:nvPr/>
        </p:nvSpPr>
        <p:spPr>
          <a:xfrm>
            <a:off x="8474400" y="1017725"/>
            <a:ext cx="631888" cy="7750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71193-8206-AEB0-875E-81EDC73DA8B0}"/>
              </a:ext>
            </a:extLst>
          </p:cNvPr>
          <p:cNvSpPr/>
          <p:nvPr/>
        </p:nvSpPr>
        <p:spPr>
          <a:xfrm>
            <a:off x="8474400" y="3069149"/>
            <a:ext cx="631888" cy="7750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6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7CF8BDA-8592-D04F-6FD3-B7656A122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B23CCD-0D1B-B44A-0657-9FCD73138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2EA130-52D3-61B3-95B1-CC65E17A711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94873-7608-EB8E-7BDA-52B741B600E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00C4E8B-B3E1-C348-AF2F-A3BEA62A54D9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15CA128-5CB0-4A25-E64B-4186C3F0075D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385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0DEB6B1C-7F12-99E2-A890-BD0735063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70CED-2307-1344-2C99-783631417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DD1368-7FEE-3A21-FA2E-F88C3C06A23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63EBB6-7AC6-409E-46A2-982109CF76A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1EE7A69-798D-A5D7-EAA4-8EADBA47D09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– all species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32AE47-AF63-44AC-D296-11C459F99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92" y="1113860"/>
            <a:ext cx="6783900" cy="3584615"/>
          </a:xfrm>
          <a:prstGeom prst="rect">
            <a:avLst/>
          </a:prstGeom>
        </p:spPr>
      </p:pic>
      <p:sp>
        <p:nvSpPr>
          <p:cNvPr id="19" name="Google Shape;93;p19">
            <a:extLst>
              <a:ext uri="{FF2B5EF4-FFF2-40B4-BE49-F238E27FC236}">
                <a16:creationId xmlns:a16="http://schemas.microsoft.com/office/drawing/2014/main" id="{9BD89DDF-090C-BB16-5511-F2FE26081E3B}"/>
              </a:ext>
            </a:extLst>
          </p:cNvPr>
          <p:cNvSpPr txBox="1">
            <a:spLocks/>
          </p:cNvSpPr>
          <p:nvPr/>
        </p:nvSpPr>
        <p:spPr>
          <a:xfrm>
            <a:off x="822353" y="4648158"/>
            <a:ext cx="7300580" cy="4450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solidFill>
                  <a:schemeClr val="bg1"/>
                </a:solidFill>
              </a:rPr>
              <a:t>Reference method: Dam counts + Expansion below dam, a=0</a:t>
            </a: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674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E2035A9-B1BC-13AD-101A-9CC25BCFF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B5C26-526B-8904-9040-8CCF7905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5AE1F4-2786-BC48-D463-28F569DDF777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03FD9-1124-170A-7B04-6BA64A23BFFC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FF62EE6-86DA-9C00-3EDD-04228CA8DD7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FABCF53-2025-EADE-064F-5D783B6F598E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2652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C4D84B2-642F-F1E0-DCAF-7F2861E39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B4126-64DC-B48F-8F5D-3B07E237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0246BA-4D5E-8C80-9A4F-441E681C26E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0C32C4-F4DD-6D4C-E64E-C296C0F74EF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94D2D9C-9D9D-B180-E125-37A523392DD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4B76C26-D349-9E3A-9D00-2FFC16F492EB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Area-under-curve methods perform 	reasonably well for coho and poorly for 	Chinook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268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FED22B4-4C66-5955-3668-0D1E03E1A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A1B6E-B2DE-BE88-D45B-12E1A1F5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85542E-C71D-021C-50FB-CD6E40FF63F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C8CBE-9F5A-8529-761C-5A0D3AAC132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9E67937-2FAB-EB22-9938-3F7F1CD8766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AA1AFA0-0E0B-CBEF-9649-1A37963317EA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Area-under-curve methods perform 	reasonably well for coho and poorly for 	Chinook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Bias also seen to trend in different directions across species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851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32ECA4-B635-22E4-B270-0332EC263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704FC-71BC-DD46-3858-5FA6E277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F8CE49-E768-47EF-DBE4-84CCAA7C68D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EA3939-C4D5-4DE4-8254-20B7315753CD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29F9AB9-2E67-717E-0A54-2240B8960B9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000A1FE-97F3-4948-CD41-CE512DF8CA35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more difficult to count precisely than Chinook or steelhead</a:t>
            </a:r>
          </a:p>
        </p:txBody>
      </p:sp>
    </p:spTree>
    <p:extLst>
      <p:ext uri="{BB962C8B-B14F-4D97-AF65-F5344CB8AC3E}">
        <p14:creationId xmlns:p14="http://schemas.microsoft.com/office/powerpoint/2010/main" val="38030381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4D9DAC9-41B2-8915-9564-02067F94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CA197-84C2-1DE8-4CD5-33ADA257A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660C83-E453-DF56-E35D-4BB7D8D2AB2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DFAE58-CDD6-5E5D-14E6-EA502BD291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34E4F9A-BD87-9079-D811-B1EAF4409CC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E5EEC19-4BC2-F6F1-B9E2-D4340155224E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more difficult to count precisely than Chinook or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Dam counts, weir counts, and </a:t>
            </a:r>
            <a:r>
              <a:rPr lang="en-US" sz="2600" dirty="0" err="1">
                <a:solidFill>
                  <a:schemeClr val="bg1"/>
                </a:solidFill>
              </a:rPr>
              <a:t>redd</a:t>
            </a:r>
            <a:r>
              <a:rPr lang="en-US" sz="2600" dirty="0">
                <a:solidFill>
                  <a:schemeClr val="bg1"/>
                </a:solidFill>
              </a:rPr>
              <a:t> counts tend to be most precise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0389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9D6DE43-778B-9937-5228-FB64DCE75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A62A3-2AEE-FA76-9E90-6F7934EB8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F0AAF4-0214-8736-F5AB-87BF361F5B0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A37335-2E24-BA03-9E2B-175EF6938CD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D8E7D97-3CDF-481D-9CF5-89792CB902B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07F775EE-E126-5B06-0C85-50A4B53E6F56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more difficult to count precisely than Chinook or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Dam counts, weir counts, and </a:t>
            </a:r>
            <a:r>
              <a:rPr lang="en-US" sz="2600" dirty="0" err="1">
                <a:solidFill>
                  <a:schemeClr val="bg1"/>
                </a:solidFill>
              </a:rPr>
              <a:t>redd</a:t>
            </a:r>
            <a:r>
              <a:rPr lang="en-US" sz="2600" dirty="0">
                <a:solidFill>
                  <a:schemeClr val="bg1"/>
                </a:solidFill>
              </a:rPr>
              <a:t> counts tend to be most precise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Hatchery counts are terrible</a:t>
            </a:r>
          </a:p>
        </p:txBody>
      </p:sp>
    </p:spTree>
    <p:extLst>
      <p:ext uri="{BB962C8B-B14F-4D97-AF65-F5344CB8AC3E}">
        <p14:creationId xmlns:p14="http://schemas.microsoft.com/office/powerpoint/2010/main" val="30366794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F2DFA2-590B-F46E-E44C-6D65C8B95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8F977-2FD2-B61E-F276-B01214A99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D77A29-B723-7BCA-77A0-EDB2A3012A5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EF557D-D7C5-C331-62F0-B3A71847776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BB27C8-4EFA-651F-2652-D154B34AFF7D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 &amp; 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176B126-48AF-25FB-47F8-755F4D69B446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2738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A1290F2-E7D4-090E-5D8A-A7A49F821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605EA-F665-62E5-9DFC-233F390F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0766F2-CE77-55C7-D9EB-C85152769EF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95DD4-075A-2718-4525-E9830BCE84B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3B61F7B-0E31-0A07-5FBE-437582B69F4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56BE6BA-A102-FD8D-27E3-34D0032CE419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765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C9621CF-62D7-48FA-F4C7-7EE88EB75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53A4D-9B25-30A2-73A0-3C9DA2F6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958D34-ED1E-8293-478B-399195B275CB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C7DB0-F0C5-91A5-13FE-C72146AE9A0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F927281-C950-9768-CE87-C127FC7F5F5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A544B00-C89D-1FD7-7DED-39BC2CBCCFD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Understanding bias and precision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595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132ABD6-6D48-91FA-309A-672EC5B12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F83CC-F11F-EB4D-55DE-0AD8592FC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5503A-5047-80BE-900A-CB5F6BEACF9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19B4B-B5E2-3D3C-0EF4-D1939A6FEE6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076AF84-9F52-979C-F8B2-307AA91340F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06731510-A158-54B3-8AA4-43D7250EF2E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10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49507D4-1962-B2E2-D705-01ABE0A6E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89CAD-A35C-499A-6700-FB5DEAD35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1A8EF9-A9B2-580C-9ED1-BFBB7BDA614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FFD5DD-F817-6120-2CDF-3F6D3106C49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C951869-8A9F-3B79-9504-580ACA75EAF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5CCA6BC-BC6A-0948-3A93-735B84CDE26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Understanding bias and precision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Decisions such as ESA listing and restoration funding are dependent on accurate estimates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3164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0ADFB9-A0DA-7148-5E96-CDEF355A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9880D-96CA-582E-AE33-48CE0714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28CEA2-0B18-B5BF-8379-74FAA4F4D23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6314F9-8D40-302D-6A00-DCC1151593E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DF7E280-2F36-2A20-AF10-95F7B2A14A9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92798CB-2206-9072-7F42-87DD673DB1D5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164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CCC62CD-0652-5CC6-259A-34C3F35F4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168F8-9251-9BB4-C54F-EE5FA3C8E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63E9B1-4BAC-AA77-0FAE-D67AB30B231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DF28D0-CA95-6C23-A944-0696CD28553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A00EB46D-0E74-0FDE-59FB-288017F8546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5759A63-66E3-0920-F909-CAE1FA39967A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Consider tradeoffs between cost and accuracy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More accurate counts valuable for most 	vulnerable populations?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489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7F9CAD1-62B1-4AA1-8DFE-2C5C9A479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F2C83-85B8-197D-865E-CA46DD17B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D87A5D-20C9-B9D8-D2E4-9B1633A5881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8E5675-1F79-67DC-0BB4-7EC05925143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EA644EF-98A1-BD36-C7FE-936E0DA96B9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57585D4-4E7C-9C28-A720-9905378EB957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Consider tradeoffs between cost and accuracy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More accurate counts valuable for most 	vulnerable populations?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Optimizing utility of limited budgets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5975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0E155D5-0A52-3FD4-321F-74BE3393B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1ADF1-E84F-8FD6-63E0-69709A0DF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53BA76-B119-E364-F9B8-8956813769E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75BBBC-F98A-73E1-B8E6-04C2D75A2CB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CA3DBDE-8BE6-1D60-C835-78DC1FEC08CB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ED02A42C-F66D-EF4C-9113-32E655EE138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916921"/>
            <a:ext cx="8325853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sz="3600" dirty="0">
                <a:solidFill>
                  <a:schemeClr val="bg1"/>
                </a:solidFill>
              </a:rPr>
              <a:t>Understanding precision and directional bias of fisheries abundance estimates across 31 commonly used salmonid survey methods</a:t>
            </a:r>
            <a:br>
              <a:rPr lang="en" sz="3600" dirty="0">
                <a:solidFill>
                  <a:schemeClr val="bg1"/>
                </a:solidFill>
              </a:rPr>
            </a:br>
            <a:br>
              <a:rPr lang="en" sz="3600" dirty="0">
                <a:solidFill>
                  <a:schemeClr val="bg1"/>
                </a:solidFill>
              </a:rPr>
            </a:b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E796C9-BB3B-4C45-C12A-55B2F9DD4164}"/>
              </a:ext>
            </a:extLst>
          </p:cNvPr>
          <p:cNvSpPr/>
          <p:nvPr/>
        </p:nvSpPr>
        <p:spPr>
          <a:xfrm>
            <a:off x="1249289" y="2192582"/>
            <a:ext cx="5615765" cy="1877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136E8-E3E0-1BD4-5359-DA40985DF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289" y="2175939"/>
            <a:ext cx="1324074" cy="1272769"/>
          </a:xfrm>
          <a:prstGeom prst="rect">
            <a:avLst/>
          </a:prstGeom>
        </p:spPr>
      </p:pic>
      <p:pic>
        <p:nvPicPr>
          <p:cNvPr id="9" name="Google Shape;238;p39">
            <a:extLst>
              <a:ext uri="{FF2B5EF4-FFF2-40B4-BE49-F238E27FC236}">
                <a16:creationId xmlns:a16="http://schemas.microsoft.com/office/drawing/2014/main" id="{0ED0D8DC-DCA6-37F2-04F0-5B096B86686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589" y="2192582"/>
            <a:ext cx="2664673" cy="122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39;p39">
            <a:extLst>
              <a:ext uri="{FF2B5EF4-FFF2-40B4-BE49-F238E27FC236}">
                <a16:creationId xmlns:a16="http://schemas.microsoft.com/office/drawing/2014/main" id="{BF74C0A2-C3DF-8599-2CB0-84BAC9DCEE2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9289" y="3517826"/>
            <a:ext cx="3801300" cy="5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E43B1-46C1-7B77-7F81-4075DF413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157" y="3465352"/>
            <a:ext cx="1861648" cy="60479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72F50A0-5C1D-6C54-9B05-A54B052D2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80" y="2192582"/>
            <a:ext cx="995825" cy="127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37;p39">
            <a:extLst>
              <a:ext uri="{FF2B5EF4-FFF2-40B4-BE49-F238E27FC236}">
                <a16:creationId xmlns:a16="http://schemas.microsoft.com/office/drawing/2014/main" id="{F87C0CCB-BAF6-7873-BF1A-0F26725289E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200" y="4581785"/>
            <a:ext cx="8325853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Brian McGreal						bmcgreal@uw.edu</a:t>
            </a: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897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2AEF6D9-EB5A-BFCD-F67A-C7225BD8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53A8F-7E9E-683A-7DA0-405C4B41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15C08D-8C61-9CA8-F9A6-9ABBDC5F7E4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E4A8F-52C6-379E-3957-650817227BD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39FF5CE-C3E7-CCEA-E1F1-DBC7BADE886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FE7AE96-7710-D4DA-0690-343EF9236E4B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Specifying matrices properly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 descr="A number and number lines&#10;&#10;AI-generated content may be incorrect.">
            <a:extLst>
              <a:ext uri="{FF2B5EF4-FFF2-40B4-BE49-F238E27FC236}">
                <a16:creationId xmlns:a16="http://schemas.microsoft.com/office/drawing/2014/main" id="{3FA5D9BB-E9DE-0967-2C78-EDB5CA5C1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4" y="1846813"/>
            <a:ext cx="8423892" cy="171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9C60A8-3D76-255A-7041-73388ACA1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21" y="3862048"/>
            <a:ext cx="5251707" cy="620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1183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4B4EFEB-F241-D526-DD2E-676E5D061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CED11-2052-AEEB-6734-F93B50D3D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3F2FAB-E674-CE7A-0992-E87918AE708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445068-BB65-4FC6-1464-FAD934361F8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45B397A-230A-14D6-2FB0-2E8435B7464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BD35003-CC89-3DB9-8542-2384060962A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Specifying matrices properly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 descr="A number and number lines&#10;&#10;AI-generated content may be incorrect.">
            <a:extLst>
              <a:ext uri="{FF2B5EF4-FFF2-40B4-BE49-F238E27FC236}">
                <a16:creationId xmlns:a16="http://schemas.microsoft.com/office/drawing/2014/main" id="{501C2C0B-A4D0-958C-2186-91B86E0C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4" y="1846813"/>
            <a:ext cx="8423892" cy="171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AD2FB5-8F56-5F7C-1F0B-B13A199FE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21" y="3862048"/>
            <a:ext cx="5251707" cy="6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6D7D02E-774B-A8EA-7591-21210689AE18}"/>
              </a:ext>
            </a:extLst>
          </p:cNvPr>
          <p:cNvSpPr/>
          <p:nvPr/>
        </p:nvSpPr>
        <p:spPr>
          <a:xfrm>
            <a:off x="2875935" y="1917290"/>
            <a:ext cx="272846" cy="258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95CB07-9D79-47D1-48A0-3AF09CA70DED}"/>
              </a:ext>
            </a:extLst>
          </p:cNvPr>
          <p:cNvSpPr/>
          <p:nvPr/>
        </p:nvSpPr>
        <p:spPr>
          <a:xfrm>
            <a:off x="2875935" y="2740677"/>
            <a:ext cx="272846" cy="258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9A51F-39C3-F0F0-DE06-ADB6508585CB}"/>
              </a:ext>
            </a:extLst>
          </p:cNvPr>
          <p:cNvSpPr txBox="1"/>
          <p:nvPr/>
        </p:nvSpPr>
        <p:spPr>
          <a:xfrm>
            <a:off x="669828" y="3453986"/>
            <a:ext cx="7885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A reference method must be chosen to estimate bias</a:t>
            </a:r>
          </a:p>
        </p:txBody>
      </p:sp>
    </p:spTree>
    <p:extLst>
      <p:ext uri="{BB962C8B-B14F-4D97-AF65-F5344CB8AC3E}">
        <p14:creationId xmlns:p14="http://schemas.microsoft.com/office/powerpoint/2010/main" val="35718183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6DC85A3-A796-CBC2-57DD-382117EB0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85730-FBDF-CA15-4F16-F9E84D354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4EC20E-1E33-EDB6-ED9B-14778274774A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BAE60-4BF0-59A1-2F8C-61204CD5EF6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5C5A69A-5460-86AA-29E3-9CEC8D4453A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894BC2-C33B-7BAA-84A8-9FC98642E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08419"/>
            <a:ext cx="6960265" cy="391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011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D225CE2-61BD-6BD9-CD51-47F4C3B65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96F0F-ACF1-1A76-94AC-133F51412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F2EB2F-7660-0E01-904F-4980AD0A9439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2083DA-E23C-5093-1E89-6ABF8C3C0102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926141C-782A-DCC3-C000-CB26881C9E6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F9710-9205-2EFE-9BAB-832AA8C22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5" y="1131193"/>
            <a:ext cx="6960265" cy="392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515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18E5094-6203-A18A-8E58-46B4FC77E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B7EC1-AB2E-B8A1-788D-84C58651D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AF0D1D-880F-A075-A343-5491953829D6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44E24E-16B8-8B64-D3CE-706320DCB66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AA32CFD7-AFE8-A501-93AF-02122F05863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  <a:p>
            <a:pPr>
              <a:spcBef>
                <a:spcPts val="0"/>
              </a:spcBef>
            </a:pPr>
            <a:endParaRPr lang="en-US" sz="4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0BB34-920F-A3A1-0054-DFD5E05EB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08419"/>
            <a:ext cx="6960265" cy="39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16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FA68E3E-472C-6551-1635-DD9F80A11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D3818-A0F4-4977-3904-F201B8D1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D0894E-993A-56DD-973B-E918C2A98B5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E61F1-CE15-83D0-3792-E1FE3857A53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2C3770E-4EF4-AF3E-17C0-29927A90A42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D13BBFF-CF6A-6A02-69F8-6A477DDDC29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7252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7F0CE99-FF48-AAD3-5C48-D67BB0E0D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27CF9-620F-FA26-8526-7C7130BA7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D2BC80-2B9B-B7AB-4DFB-E52EB05E5F37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8B2BA5-75C2-9B2B-2E48-05989C3B35A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6E2247B-DC51-FC22-F8B9-8B9DC73A545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962B7-ABF2-CBF5-20BD-2D43182D5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90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59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4761748-9E45-4813-C62C-6BF5C6066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3EAE3C-AF2C-9DC4-EA1F-8B43D3C96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458E99-949D-8793-8306-701B147E4B27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D94818-CB35-9B09-B1B6-269C055B472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8B92B67-7994-8D93-D1AC-A098B367412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E6A15-7BC1-680F-45F0-AFE3F810B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9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8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85CF27C-54EB-7CF5-A91C-D7307462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E9506-04AD-E188-5ABA-E906EF3E6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3D257D-D758-2401-221F-2819CF925D36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49CFFA-1537-25A3-D0A4-5A658FF74CF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038EADC-CCFF-9D92-0E0F-1D24E13254B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5FB25-36C9-75B5-DFCD-D379BB25B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98" y="1113861"/>
            <a:ext cx="6949361" cy="3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817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6C42C0B-69CB-5307-81C6-5030922B3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52DA6-FFAB-06C1-295D-BDCE52694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D8480A-1C1D-9D17-3F01-B3D4C1CC747F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A4B4A4-515E-3AED-1A56-889692FF26B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EE0EBC8-6909-3418-817E-5051FD25A54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1744D-3A22-A1C8-2D0A-C7D6F2471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93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59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82EF571-8E49-6F75-26C5-80564158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1F2B9-7061-CCAB-A080-600054C69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45A8A-830F-F12F-941E-7E8F3C00FC0C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D6CBD7-CF39-AD97-7173-4933336879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3609339-F779-92F6-0332-22CCACFFEA5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9E59B-21AA-ADE6-4796-01055FFB0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07716"/>
            <a:ext cx="6949361" cy="39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976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52B8CB2-2DF5-8528-2103-CA191E6EF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9D556-F68F-2139-32FC-EF8700A1E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B9FB01-FA78-E736-50BE-59C3BEA94EA2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BC801-6296-C4DA-B1A4-74F507D18E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BDAEF31-A49D-C3B8-2A67-0DF5BFCD89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FCAB0-CA3F-5524-7E3C-C41CF6E2D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89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86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404CE4A-B1D3-702E-EA39-08E24F04A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BD8DD-EE3B-1F93-3651-F1E7A2A82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200065-A905-AAE8-0700-04091C20051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6564E5-A933-3609-2FF1-ACA0AE3C783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81F4687-DE7D-83B8-1979-C9F7024A291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BF2DC62-42A9-BFC6-558F-2FC9F69CF6AC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07863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5707</TotalTime>
  <Words>1810</Words>
  <Application>Microsoft Office PowerPoint</Application>
  <PresentationFormat>On-screen Show (16:9)</PresentationFormat>
  <Paragraphs>343</Paragraphs>
  <Slides>85</Slides>
  <Notes>85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Arial</vt:lpstr>
      <vt:lpstr>Century Schoolbook</vt:lpstr>
      <vt:lpstr>Wingdings 2</vt:lpstr>
      <vt:lpstr>View</vt:lpstr>
      <vt:lpstr>Understanding precision and directional bias of fisheries abundance estimates across 31 commonly used salmonid survey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Understanding precision and directional bias of fisheries abundance estimates across 31 commonly used salmonid survey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Brian E McGreal</cp:lastModifiedBy>
  <cp:revision>27</cp:revision>
  <dcterms:modified xsi:type="dcterms:W3CDTF">2025-11-05T05:17:21Z</dcterms:modified>
</cp:coreProperties>
</file>